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79D547-4588-4245-9D61-1F16571C0A87}">
  <a:tblStyle styleId="{E679D547-4588-4245-9D61-1F16571C0A8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905a35fd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905a35fd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5905a35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5905a35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8f25f56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8f25f56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905a35fd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905a35fd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8f25f562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8f25f562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8f25f562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8f25f562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8fabd50f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8fabd50f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8fabd50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8fabd50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8f25f562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8f25f56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8eb53688f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8eb53688f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eb53688f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eb53688f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8eb53688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8eb53688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fabd50f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fabd50f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8fabd50f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fabd50f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f25f562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f25f56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eb53688f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eb53688f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8fabd50f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8fabd50f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8fabd50f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8fabd50f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8fabd50f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8fabd50f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Business Recommendations</a:t>
            </a:r>
            <a:endParaRPr sz="3600"/>
          </a:p>
        </p:txBody>
      </p:sp>
      <p:sp>
        <p:nvSpPr>
          <p:cNvPr id="86" name="Google Shape;86;p13"/>
          <p:cNvSpPr txBox="1"/>
          <p:nvPr>
            <p:ph idx="1" type="subTitle"/>
          </p:nvPr>
        </p:nvSpPr>
        <p:spPr>
          <a:xfrm>
            <a:off x="598100" y="2715948"/>
            <a:ext cx="8222100" cy="12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CMPE 256 Spring 2019</a:t>
            </a:r>
            <a:endParaRPr sz="1800"/>
          </a:p>
          <a:p>
            <a:pPr indent="0" lvl="0" marL="0" rtl="0" algn="l">
              <a:spcBef>
                <a:spcPts val="0"/>
              </a:spcBef>
              <a:spcAft>
                <a:spcPts val="0"/>
              </a:spcAft>
              <a:buNone/>
            </a:pPr>
            <a:r>
              <a:rPr lang="en" sz="1800"/>
              <a:t>Team T-Recs</a:t>
            </a:r>
            <a:endParaRPr sz="1800"/>
          </a:p>
          <a:p>
            <a:pPr indent="0" lvl="0" marL="0" rtl="0" algn="l">
              <a:spcBef>
                <a:spcPts val="0"/>
              </a:spcBef>
              <a:spcAft>
                <a:spcPts val="0"/>
              </a:spcAft>
              <a:buNone/>
            </a:pPr>
            <a:r>
              <a:rPr lang="en" sz="1800"/>
              <a:t>Yuanjian Gao, </a:t>
            </a:r>
            <a:r>
              <a:rPr lang="en" sz="1800"/>
              <a:t>Matthew Kwong, and Yi Lai</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311700" y="2031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Problems In Preprocessing</a:t>
            </a:r>
            <a:endParaRPr>
              <a:solidFill>
                <a:srgbClr val="000000"/>
              </a:solidFill>
            </a:endParaRPr>
          </a:p>
        </p:txBody>
      </p:sp>
      <p:sp>
        <p:nvSpPr>
          <p:cNvPr id="144" name="Google Shape;144;p22"/>
          <p:cNvSpPr txBox="1"/>
          <p:nvPr>
            <p:ph idx="1" type="body"/>
          </p:nvPr>
        </p:nvSpPr>
        <p:spPr>
          <a:xfrm>
            <a:off x="311700" y="1207125"/>
            <a:ext cx="8520600" cy="3772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b="1" lang="en"/>
              <a:t>Memory</a:t>
            </a:r>
            <a:r>
              <a:rPr lang="en"/>
              <a:t>: when extracting data from such a large dataset, it is easy to run out of memory. To solve this problem, we increased the </a:t>
            </a:r>
            <a:r>
              <a:rPr lang="en"/>
              <a:t>virtual</a:t>
            </a:r>
            <a:r>
              <a:rPr lang="en"/>
              <a:t> memory size of the desktop.</a:t>
            </a:r>
            <a:endParaRPr/>
          </a:p>
          <a:p>
            <a:pPr indent="-342900" lvl="0" marL="457200" rtl="0" algn="l">
              <a:lnSpc>
                <a:spcPct val="100000"/>
              </a:lnSpc>
              <a:spcBef>
                <a:spcPts val="1000"/>
              </a:spcBef>
              <a:spcAft>
                <a:spcPts val="0"/>
              </a:spcAft>
              <a:buSzPts val="1800"/>
              <a:buAutoNum type="arabicPeriod"/>
            </a:pPr>
            <a:r>
              <a:rPr b="1" lang="en"/>
              <a:t>Unicode</a:t>
            </a:r>
            <a:r>
              <a:rPr lang="en"/>
              <a:t>: some JSON data uses the unicode format which is a problem when we use it. We used the AST Python library to convert the unicode into utf-8.</a:t>
            </a:r>
            <a:endParaRPr/>
          </a:p>
          <a:p>
            <a:pPr indent="-342900" lvl="0" marL="457200" rtl="0" algn="l">
              <a:lnSpc>
                <a:spcPct val="100000"/>
              </a:lnSpc>
              <a:spcBef>
                <a:spcPts val="1000"/>
              </a:spcBef>
              <a:spcAft>
                <a:spcPts val="1000"/>
              </a:spcAft>
              <a:buSzPts val="1800"/>
              <a:buAutoNum type="arabicPeriod"/>
            </a:pPr>
            <a:r>
              <a:rPr b="1" lang="en"/>
              <a:t>Invalid</a:t>
            </a:r>
            <a:r>
              <a:rPr b="1" lang="en"/>
              <a:t> GPS</a:t>
            </a:r>
            <a:r>
              <a:rPr b="1" lang="en"/>
              <a:t> coordinates</a:t>
            </a:r>
            <a:r>
              <a:rPr lang="en"/>
              <a:t>: some GPS data was malformed, with the decimal point is in the wrong position (e.g. 37123456.0, 121987654.0). We used regular expressions to correct the decimal point position in these records.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221700"/>
            <a:ext cx="8520600" cy="6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a:t>
            </a:r>
            <a:r>
              <a:rPr lang="en"/>
              <a:t>processing</a:t>
            </a:r>
            <a:endParaRPr/>
          </a:p>
        </p:txBody>
      </p:sp>
      <p:sp>
        <p:nvSpPr>
          <p:cNvPr id="150" name="Google Shape;150;p23"/>
          <p:cNvSpPr txBox="1"/>
          <p:nvPr>
            <p:ph idx="1" type="body"/>
          </p:nvPr>
        </p:nvSpPr>
        <p:spPr>
          <a:xfrm>
            <a:off x="311700" y="870600"/>
            <a:ext cx="8520600" cy="3968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From business dataset to generate the place data filtered by city name and zip code. Then generate a list of unique placeID for filtering the other data.</a:t>
            </a:r>
            <a:endParaRPr/>
          </a:p>
          <a:p>
            <a:pPr indent="-342900" lvl="0" marL="457200" rtl="0" algn="l">
              <a:spcBef>
                <a:spcPts val="0"/>
              </a:spcBef>
              <a:spcAft>
                <a:spcPts val="0"/>
              </a:spcAft>
              <a:buSzPts val="1800"/>
              <a:buAutoNum type="arabicPeriod"/>
            </a:pPr>
            <a:r>
              <a:rPr lang="en"/>
              <a:t>From reviews dataset to get the data filtered by the placeID list and get the list of unique userID</a:t>
            </a:r>
            <a:endParaRPr/>
          </a:p>
          <a:p>
            <a:pPr indent="-342900" lvl="0" marL="457200" rtl="0" algn="l">
              <a:spcBef>
                <a:spcPts val="0"/>
              </a:spcBef>
              <a:spcAft>
                <a:spcPts val="0"/>
              </a:spcAft>
              <a:buSzPts val="1800"/>
              <a:buAutoNum type="arabicPeriod"/>
            </a:pPr>
            <a:r>
              <a:rPr lang="en"/>
              <a:t>From user dataset to get the data filtered by current place and the userID list. Then generate a new list of unique userID.</a:t>
            </a:r>
            <a:endParaRPr/>
          </a:p>
          <a:p>
            <a:pPr indent="-342900" lvl="0" marL="457200" rtl="0" algn="l">
              <a:spcBef>
                <a:spcPts val="0"/>
              </a:spcBef>
              <a:spcAft>
                <a:spcPts val="0"/>
              </a:spcAft>
              <a:buSzPts val="1800"/>
              <a:buAutoNum type="arabicPeriod"/>
            </a:pPr>
            <a:r>
              <a:rPr lang="en"/>
              <a:t>Using the new userID list to filter out the reviews and store into a file called sscUserReviews</a:t>
            </a:r>
            <a:endParaRPr/>
          </a:p>
          <a:p>
            <a:pPr indent="-342900" lvl="0" marL="457200" rtl="0" algn="l">
              <a:spcBef>
                <a:spcPts val="0"/>
              </a:spcBef>
              <a:spcAft>
                <a:spcPts val="0"/>
              </a:spcAft>
              <a:buSzPts val="1800"/>
              <a:buAutoNum type="arabicPeriod"/>
            </a:pPr>
            <a:r>
              <a:rPr lang="en"/>
              <a:t>Setting a threshold based on the review times of each reviewer, filter out those we thought is not citizens of Santa Clara County </a:t>
            </a:r>
            <a:endParaRPr/>
          </a:p>
          <a:p>
            <a:pPr indent="-342900" lvl="0" marL="457200" rtl="0" algn="l">
              <a:spcBef>
                <a:spcPts val="0"/>
              </a:spcBef>
              <a:spcAft>
                <a:spcPts val="0"/>
              </a:spcAft>
              <a:buSzPts val="1800"/>
              <a:buAutoNum type="arabicPeriod"/>
            </a:pPr>
            <a:r>
              <a:rPr lang="en"/>
              <a:t>Combining the filtered reviews data and sscUserReviews, then remove the duplicate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t>
            </a:r>
            <a:r>
              <a:rPr lang="en"/>
              <a:t>Search Engine</a:t>
            </a:r>
            <a:endParaRPr/>
          </a:p>
        </p:txBody>
      </p:sp>
      <p:sp>
        <p:nvSpPr>
          <p:cNvPr id="156" name="Google Shape;156;p24"/>
          <p:cNvSpPr txBox="1"/>
          <p:nvPr>
            <p:ph idx="1" type="body"/>
          </p:nvPr>
        </p:nvSpPr>
        <p:spPr>
          <a:xfrm>
            <a:off x="464100" y="1338025"/>
            <a:ext cx="2831700" cy="2318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200">
                <a:solidFill>
                  <a:schemeClr val="accent3"/>
                </a:solidFill>
              </a:rPr>
              <a:t>Input: </a:t>
            </a:r>
            <a:endParaRPr sz="2200">
              <a:solidFill>
                <a:schemeClr val="accent3"/>
              </a:solidFill>
            </a:endParaRPr>
          </a:p>
          <a:p>
            <a:pPr indent="0" lvl="0" marL="0" rtl="0" algn="l">
              <a:lnSpc>
                <a:spcPct val="100000"/>
              </a:lnSpc>
              <a:spcBef>
                <a:spcPts val="1600"/>
              </a:spcBef>
              <a:spcAft>
                <a:spcPts val="0"/>
              </a:spcAft>
              <a:buNone/>
            </a:pPr>
            <a:r>
              <a:rPr lang="en"/>
              <a:t>Categories</a:t>
            </a:r>
            <a:endParaRPr/>
          </a:p>
          <a:p>
            <a:pPr indent="0" lvl="0" marL="0" rtl="0" algn="l">
              <a:lnSpc>
                <a:spcPct val="100000"/>
              </a:lnSpc>
              <a:spcBef>
                <a:spcPts val="1600"/>
              </a:spcBef>
              <a:spcAft>
                <a:spcPts val="0"/>
              </a:spcAft>
              <a:buNone/>
            </a:pPr>
            <a:r>
              <a:rPr lang="en"/>
              <a:t>Location</a:t>
            </a:r>
            <a:endParaRPr/>
          </a:p>
          <a:p>
            <a:pPr indent="0" lvl="0" marL="0" rtl="0" algn="l">
              <a:lnSpc>
                <a:spcPct val="100000"/>
              </a:lnSpc>
              <a:spcBef>
                <a:spcPts val="1600"/>
              </a:spcBef>
              <a:spcAft>
                <a:spcPts val="0"/>
              </a:spcAft>
              <a:buNone/>
            </a:pPr>
            <a:r>
              <a:rPr lang="en"/>
              <a:t>Review Rating Threshold</a:t>
            </a:r>
            <a:endParaRPr/>
          </a:p>
          <a:p>
            <a:pPr indent="0" lvl="0" marL="0" rtl="0" algn="l">
              <a:lnSpc>
                <a:spcPct val="100000"/>
              </a:lnSpc>
              <a:spcBef>
                <a:spcPts val="1600"/>
              </a:spcBef>
              <a:spcAft>
                <a:spcPts val="0"/>
              </a:spcAft>
              <a:buNone/>
            </a:pPr>
            <a:r>
              <a:rPr lang="en"/>
              <a:t>Review Count Threshold</a:t>
            </a:r>
            <a:endParaRPr/>
          </a:p>
          <a:p>
            <a:pPr indent="0" lvl="0" marL="0" rtl="0" algn="l">
              <a:lnSpc>
                <a:spcPct val="100000"/>
              </a:lnSpc>
              <a:spcBef>
                <a:spcPts val="1000"/>
              </a:spcBef>
              <a:spcAft>
                <a:spcPts val="0"/>
              </a:spcAft>
              <a:buNone/>
            </a:pPr>
            <a:r>
              <a:t/>
            </a:r>
            <a:endParaRPr sz="2400"/>
          </a:p>
        </p:txBody>
      </p:sp>
      <p:pic>
        <p:nvPicPr>
          <p:cNvPr id="157" name="Google Shape;157;p24"/>
          <p:cNvPicPr preferRelativeResize="0"/>
          <p:nvPr/>
        </p:nvPicPr>
        <p:blipFill>
          <a:blip r:embed="rId3">
            <a:alphaModFix/>
          </a:blip>
          <a:stretch>
            <a:fillRect/>
          </a:stretch>
        </p:blipFill>
        <p:spPr>
          <a:xfrm>
            <a:off x="4097544" y="1457275"/>
            <a:ext cx="3884506" cy="23181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Engine - Improve Search </a:t>
            </a:r>
            <a:r>
              <a:rPr lang="en"/>
              <a:t>Coverage </a:t>
            </a:r>
            <a:endParaRPr/>
          </a:p>
        </p:txBody>
      </p:sp>
      <p:sp>
        <p:nvSpPr>
          <p:cNvPr id="163" name="Google Shape;163;p25"/>
          <p:cNvSpPr txBox="1"/>
          <p:nvPr>
            <p:ph idx="1" type="body"/>
          </p:nvPr>
        </p:nvSpPr>
        <p:spPr>
          <a:xfrm>
            <a:off x="311700" y="1229875"/>
            <a:ext cx="5349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3"/>
                </a:solidFill>
              </a:rPr>
              <a:t>Challenge:  </a:t>
            </a:r>
            <a:endParaRPr sz="2000">
              <a:solidFill>
                <a:schemeClr val="accent3"/>
              </a:solidFill>
            </a:endParaRPr>
          </a:p>
          <a:p>
            <a:pPr indent="457200" lvl="0" marL="0" rtl="0" algn="l">
              <a:spcBef>
                <a:spcPts val="1600"/>
              </a:spcBef>
              <a:spcAft>
                <a:spcPts val="0"/>
              </a:spcAft>
              <a:buNone/>
            </a:pPr>
            <a:r>
              <a:rPr lang="en"/>
              <a:t>T</a:t>
            </a:r>
            <a:r>
              <a:rPr lang="en"/>
              <a:t>he categories given for each business are often not comprehensive</a:t>
            </a:r>
            <a:r>
              <a:rPr lang="en"/>
              <a:t>, many businesses to be left out when a single category is used as a filter.</a:t>
            </a:r>
            <a:endParaRPr/>
          </a:p>
          <a:p>
            <a:pPr indent="0" lvl="0" marL="0" rtl="0" algn="l">
              <a:spcBef>
                <a:spcPts val="1600"/>
              </a:spcBef>
              <a:spcAft>
                <a:spcPts val="0"/>
              </a:spcAft>
              <a:buNone/>
            </a:pPr>
            <a:r>
              <a:rPr lang="en" sz="2000">
                <a:solidFill>
                  <a:schemeClr val="accent3"/>
                </a:solidFill>
              </a:rPr>
              <a:t>Solution:</a:t>
            </a:r>
            <a:endParaRPr sz="2000">
              <a:solidFill>
                <a:schemeClr val="accent3"/>
              </a:solidFill>
            </a:endParaRPr>
          </a:p>
          <a:p>
            <a:pPr indent="0" lvl="0" marL="0" rtl="0" algn="l">
              <a:spcBef>
                <a:spcPts val="1600"/>
              </a:spcBef>
              <a:spcAft>
                <a:spcPts val="1600"/>
              </a:spcAft>
              <a:buNone/>
            </a:pPr>
            <a:r>
              <a:rPr lang="en">
                <a:solidFill>
                  <a:srgbClr val="2D3B45"/>
                </a:solidFill>
              </a:rPr>
              <a:t>	Regroup the 1537 categories into 30 types represented by the numbers 1-30. </a:t>
            </a:r>
            <a:endParaRPr>
              <a:solidFill>
                <a:srgbClr val="2D3B45"/>
              </a:solidFill>
            </a:endParaRPr>
          </a:p>
        </p:txBody>
      </p:sp>
      <p:pic>
        <p:nvPicPr>
          <p:cNvPr id="164" name="Google Shape;164;p25"/>
          <p:cNvPicPr preferRelativeResize="0"/>
          <p:nvPr/>
        </p:nvPicPr>
        <p:blipFill>
          <a:blip r:embed="rId3">
            <a:alphaModFix/>
          </a:blip>
          <a:stretch>
            <a:fillRect/>
          </a:stretch>
        </p:blipFill>
        <p:spPr>
          <a:xfrm>
            <a:off x="5591050" y="1306075"/>
            <a:ext cx="2162318" cy="300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Engine - Improve Search Coverage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0" name="Google Shape;170;p26"/>
          <p:cNvSpPr txBox="1"/>
          <p:nvPr>
            <p:ph idx="1" type="body"/>
          </p:nvPr>
        </p:nvSpPr>
        <p:spPr>
          <a:xfrm>
            <a:off x="311700" y="1229875"/>
            <a:ext cx="5064000" cy="3546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a:pPr>
            <a:r>
              <a:rPr lang="en" sz="2000"/>
              <a:t>One-hot encoding of categories for each business</a:t>
            </a:r>
            <a:endParaRPr sz="2000"/>
          </a:p>
          <a:p>
            <a:pPr indent="-355600" lvl="0" marL="457200" rtl="0" algn="l">
              <a:lnSpc>
                <a:spcPct val="115000"/>
              </a:lnSpc>
              <a:spcBef>
                <a:spcPts val="0"/>
              </a:spcBef>
              <a:spcAft>
                <a:spcPts val="0"/>
              </a:spcAft>
              <a:buSzPts val="2000"/>
              <a:buAutoNum type="arabicPeriod"/>
            </a:pPr>
            <a:r>
              <a:rPr lang="en" sz="2000"/>
              <a:t>Group businesses into 220 subtypes using K-Means based on the categories vector</a:t>
            </a:r>
            <a:endParaRPr sz="2000"/>
          </a:p>
          <a:p>
            <a:pPr indent="0" lvl="0" marL="0" rtl="0" algn="l">
              <a:lnSpc>
                <a:spcPct val="115000"/>
              </a:lnSpc>
              <a:spcBef>
                <a:spcPts val="0"/>
              </a:spcBef>
              <a:spcAft>
                <a:spcPts val="0"/>
              </a:spcAft>
              <a:buNone/>
            </a:pPr>
            <a:r>
              <a:rPr lang="en" sz="2000">
                <a:solidFill>
                  <a:schemeClr val="accent3"/>
                </a:solidFill>
              </a:rPr>
              <a:t> 	        S</a:t>
            </a:r>
            <a:r>
              <a:rPr lang="en" sz="2000">
                <a:solidFill>
                  <a:schemeClr val="accent3"/>
                </a:solidFill>
              </a:rPr>
              <a:t>maller K  vs. Bigger K</a:t>
            </a:r>
            <a:endParaRPr sz="2000">
              <a:solidFill>
                <a:schemeClr val="accent3"/>
              </a:solidFill>
            </a:endParaRPr>
          </a:p>
          <a:p>
            <a:pPr indent="0" lvl="0" marL="0" rtl="0" algn="l">
              <a:lnSpc>
                <a:spcPct val="115000"/>
              </a:lnSpc>
              <a:spcBef>
                <a:spcPts val="0"/>
              </a:spcBef>
              <a:spcAft>
                <a:spcPts val="0"/>
              </a:spcAft>
              <a:buNone/>
            </a:pPr>
            <a:r>
              <a:rPr lang="en" sz="2000"/>
              <a:t>3.   Regroup the 220 </a:t>
            </a:r>
            <a:r>
              <a:rPr lang="en" sz="2000"/>
              <a:t>subtypes</a:t>
            </a:r>
            <a:r>
              <a:rPr lang="en" sz="2000"/>
              <a:t> into 30   types by K-Means based on text clustering.</a:t>
            </a:r>
            <a:endParaRPr sz="2000"/>
          </a:p>
        </p:txBody>
      </p:sp>
      <p:pic>
        <p:nvPicPr>
          <p:cNvPr id="171" name="Google Shape;171;p26"/>
          <p:cNvPicPr preferRelativeResize="0"/>
          <p:nvPr/>
        </p:nvPicPr>
        <p:blipFill>
          <a:blip r:embed="rId3">
            <a:alphaModFix/>
          </a:blip>
          <a:stretch>
            <a:fillRect/>
          </a:stretch>
        </p:blipFill>
        <p:spPr>
          <a:xfrm>
            <a:off x="5304250" y="1878126"/>
            <a:ext cx="7697400" cy="169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Engine - Improve Search Coverage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p:txBody>
      </p:sp>
      <p:sp>
        <p:nvSpPr>
          <p:cNvPr id="177" name="Google Shape;177;p27"/>
          <p:cNvSpPr txBox="1"/>
          <p:nvPr>
            <p:ph idx="1" type="body"/>
          </p:nvPr>
        </p:nvSpPr>
        <p:spPr>
          <a:xfrm>
            <a:off x="78725" y="2406300"/>
            <a:ext cx="3631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Before</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pic>
        <p:nvPicPr>
          <p:cNvPr id="178" name="Google Shape;178;p27"/>
          <p:cNvPicPr preferRelativeResize="0"/>
          <p:nvPr/>
        </p:nvPicPr>
        <p:blipFill>
          <a:blip r:embed="rId3">
            <a:alphaModFix/>
          </a:blip>
          <a:stretch>
            <a:fillRect/>
          </a:stretch>
        </p:blipFill>
        <p:spPr>
          <a:xfrm>
            <a:off x="526373" y="1050825"/>
            <a:ext cx="2577750" cy="1322449"/>
          </a:xfrm>
          <a:prstGeom prst="rect">
            <a:avLst/>
          </a:prstGeom>
          <a:noFill/>
          <a:ln>
            <a:noFill/>
          </a:ln>
        </p:spPr>
      </p:pic>
      <p:pic>
        <p:nvPicPr>
          <p:cNvPr id="179" name="Google Shape;179;p27"/>
          <p:cNvPicPr preferRelativeResize="0"/>
          <p:nvPr/>
        </p:nvPicPr>
        <p:blipFill>
          <a:blip r:embed="rId4">
            <a:alphaModFix/>
          </a:blip>
          <a:stretch>
            <a:fillRect/>
          </a:stretch>
        </p:blipFill>
        <p:spPr>
          <a:xfrm>
            <a:off x="585475" y="2837400"/>
            <a:ext cx="2459545" cy="1322449"/>
          </a:xfrm>
          <a:prstGeom prst="rect">
            <a:avLst/>
          </a:prstGeom>
          <a:noFill/>
          <a:ln>
            <a:noFill/>
          </a:ln>
        </p:spPr>
      </p:pic>
      <p:sp>
        <p:nvSpPr>
          <p:cNvPr id="180" name="Google Shape;180;p27"/>
          <p:cNvSpPr txBox="1"/>
          <p:nvPr>
            <p:ph idx="1" type="body"/>
          </p:nvPr>
        </p:nvSpPr>
        <p:spPr>
          <a:xfrm>
            <a:off x="154925" y="4225900"/>
            <a:ext cx="36312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b="1" lang="en"/>
              <a:t>After</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sp>
        <p:nvSpPr>
          <p:cNvPr id="181" name="Google Shape;181;p27"/>
          <p:cNvSpPr txBox="1"/>
          <p:nvPr>
            <p:ph idx="1" type="body"/>
          </p:nvPr>
        </p:nvSpPr>
        <p:spPr>
          <a:xfrm>
            <a:off x="3211575" y="974650"/>
            <a:ext cx="5907300" cy="31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3"/>
                </a:solidFill>
              </a:rPr>
              <a:t>Assign </a:t>
            </a:r>
            <a:r>
              <a:rPr b="1" lang="en"/>
              <a:t> ”Beauty Salon“</a:t>
            </a:r>
            <a:r>
              <a:rPr b="1" lang="en"/>
              <a:t>  ------------&gt; cluster 14:</a:t>
            </a:r>
            <a:endParaRPr b="1"/>
          </a:p>
          <a:p>
            <a:pPr indent="0" lvl="0" marL="0" rtl="0" algn="l">
              <a:spcBef>
                <a:spcPts val="1600"/>
              </a:spcBef>
              <a:spcAft>
                <a:spcPts val="0"/>
              </a:spcAft>
              <a:buNone/>
            </a:pPr>
            <a:r>
              <a:rPr i="1" lang="en" sz="1400"/>
              <a:t> </a:t>
            </a:r>
            <a:r>
              <a:rPr i="1" lang="en" sz="1400">
                <a:solidFill>
                  <a:srgbClr val="000000"/>
                </a:solidFill>
                <a:latin typeface="Arial"/>
                <a:ea typeface="Arial"/>
                <a:cs typeface="Arial"/>
                <a:sym typeface="Arial"/>
              </a:rPr>
              <a:t>['Beauty Salon', 'Hair Salon', 'Cosmetics Store', 'Day Spa', 'Skin Care Clinic', 'Waxing Hair Removal Service', 'Massage Therapist', 'Hair Care', 'Wig Shop', "Children's Clothing Store", 'Religious Goods Store', 'Wedding Store', 'Beauty Supply Store', 'Tanning Salon', 'Store', 'Spa', 'Body Piercing Shop', 'Reflexologist', 'Facial Spa', 'Portrait Studio', 'Nail Salon', 'Cancer Treatment Center', 'Beauty School', 'Car Detailing Service', 'Casino', 'Massage']</a:t>
            </a:r>
            <a:endParaRPr i="1" sz="1400">
              <a:solidFill>
                <a:srgbClr val="000000"/>
              </a:solidFill>
              <a:latin typeface="Arial"/>
              <a:ea typeface="Arial"/>
              <a:cs typeface="Arial"/>
              <a:sym typeface="Arial"/>
            </a:endParaRPr>
          </a:p>
          <a:p>
            <a:pPr indent="0" lvl="0" marL="0" rtl="0" algn="l">
              <a:spcBef>
                <a:spcPts val="1600"/>
              </a:spcBef>
              <a:spcAft>
                <a:spcPts val="0"/>
              </a:spcAft>
              <a:buNone/>
            </a:pPr>
            <a:r>
              <a:rPr b="1" lang="en">
                <a:solidFill>
                  <a:schemeClr val="accent3"/>
                </a:solidFill>
                <a:latin typeface="Arial"/>
                <a:ea typeface="Arial"/>
                <a:cs typeface="Arial"/>
                <a:sym typeface="Arial"/>
              </a:rPr>
              <a:t>Prediction  the cluster of </a:t>
            </a:r>
            <a:r>
              <a:rPr b="1" lang="en">
                <a:solidFill>
                  <a:srgbClr val="000000"/>
                </a:solidFill>
                <a:latin typeface="Arial"/>
                <a:ea typeface="Arial"/>
                <a:cs typeface="Arial"/>
                <a:sym typeface="Arial"/>
              </a:rPr>
              <a:t>“the nearby school”</a:t>
            </a:r>
            <a:r>
              <a:rPr b="1" lang="en">
                <a:solidFill>
                  <a:schemeClr val="accent3"/>
                </a:solidFill>
                <a:latin typeface="Arial"/>
                <a:ea typeface="Arial"/>
                <a:cs typeface="Arial"/>
                <a:sym typeface="Arial"/>
              </a:rPr>
              <a:t> by the trained model.</a:t>
            </a:r>
            <a:endParaRPr b="1">
              <a:solidFill>
                <a:schemeClr val="accent3"/>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b="1" sz="1400">
              <a:solidFill>
                <a:srgbClr val="000000"/>
              </a:solidFill>
              <a:latin typeface="Arial"/>
              <a:ea typeface="Arial"/>
              <a:cs typeface="Arial"/>
              <a:sym typeface="Arial"/>
            </a:endParaRPr>
          </a:p>
          <a:p>
            <a:pPr indent="0" lvl="0" marL="0" rtl="0" algn="l">
              <a:spcBef>
                <a:spcPts val="0"/>
              </a:spcBef>
              <a:spcAft>
                <a:spcPts val="0"/>
              </a:spcAft>
              <a:buNone/>
            </a:pPr>
            <a:r>
              <a:rPr lang="en"/>
              <a:t>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Variations &amp; Evaluation</a:t>
            </a:r>
            <a:endParaRPr/>
          </a:p>
        </p:txBody>
      </p:sp>
      <p:sp>
        <p:nvSpPr>
          <p:cNvPr id="187" name="Google Shape;187;p2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GridSearchCV 75/25 train/test split (evaluated using RMSE and MAE)</a:t>
            </a:r>
            <a:endParaRPr sz="1400"/>
          </a:p>
          <a:p>
            <a:pPr indent="-317500" lvl="1" marL="914400" rtl="0" algn="l">
              <a:spcBef>
                <a:spcPts val="0"/>
              </a:spcBef>
              <a:spcAft>
                <a:spcPts val="0"/>
              </a:spcAft>
              <a:buSzPts val="1400"/>
              <a:buAutoNum type="alphaLcPeriod"/>
            </a:pPr>
            <a:r>
              <a:rPr lang="en"/>
              <a:t>SVD</a:t>
            </a:r>
            <a:endParaRPr/>
          </a:p>
          <a:p>
            <a:pPr indent="-317500" lvl="1" marL="914400" rtl="0" algn="l">
              <a:spcBef>
                <a:spcPts val="0"/>
              </a:spcBef>
              <a:spcAft>
                <a:spcPts val="0"/>
              </a:spcAft>
              <a:buSzPts val="1400"/>
              <a:buAutoNum type="alphaLcPeriod"/>
            </a:pPr>
            <a:r>
              <a:rPr lang="en"/>
              <a:t>KNN</a:t>
            </a:r>
            <a:endParaRPr/>
          </a:p>
          <a:p>
            <a:pPr indent="-317500" lvl="1" marL="914400" rtl="0" algn="l">
              <a:spcBef>
                <a:spcPts val="0"/>
              </a:spcBef>
              <a:spcAft>
                <a:spcPts val="0"/>
              </a:spcAft>
              <a:buSzPts val="1400"/>
              <a:buAutoNum type="alphaLcPeriod"/>
            </a:pPr>
            <a:r>
              <a:rPr lang="en"/>
              <a:t>Co-Clustering</a:t>
            </a:r>
            <a:endParaRPr/>
          </a:p>
          <a:p>
            <a:pPr indent="-317500" lvl="0" marL="457200" rtl="0" algn="l">
              <a:spcBef>
                <a:spcPts val="0"/>
              </a:spcBef>
              <a:spcAft>
                <a:spcPts val="0"/>
              </a:spcAft>
              <a:buSzPts val="1400"/>
              <a:buAutoNum type="arabicPeriod"/>
            </a:pPr>
            <a:r>
              <a:rPr lang="en" sz="1400"/>
              <a:t>“Anti”-test set</a:t>
            </a:r>
            <a:endParaRPr sz="1400"/>
          </a:p>
          <a:p>
            <a:pPr indent="-317500" lvl="0" marL="457200" rtl="0" algn="l">
              <a:spcBef>
                <a:spcPts val="0"/>
              </a:spcBef>
              <a:spcAft>
                <a:spcPts val="0"/>
              </a:spcAft>
              <a:buSzPts val="1400"/>
              <a:buAutoNum type="arabicPeriod"/>
            </a:pPr>
            <a:r>
              <a:rPr lang="en" sz="1400"/>
              <a:t>Ratings variations in the training data</a:t>
            </a:r>
            <a:endParaRPr sz="1400"/>
          </a:p>
          <a:p>
            <a:pPr indent="-317500" lvl="1" marL="914400" rtl="0" algn="l">
              <a:spcBef>
                <a:spcPts val="0"/>
              </a:spcBef>
              <a:spcAft>
                <a:spcPts val="0"/>
              </a:spcAft>
              <a:buSzPts val="1400"/>
              <a:buAutoNum type="alphaLcPeriod"/>
            </a:pPr>
            <a:r>
              <a:rPr lang="en"/>
              <a:t>Raw rating</a:t>
            </a:r>
            <a:endParaRPr/>
          </a:p>
          <a:p>
            <a:pPr indent="-317500" lvl="1" marL="914400" rtl="0" algn="l">
              <a:spcBef>
                <a:spcPts val="0"/>
              </a:spcBef>
              <a:spcAft>
                <a:spcPts val="0"/>
              </a:spcAft>
              <a:buSzPts val="1400"/>
              <a:buAutoNum type="alphaLcPeriod"/>
            </a:pPr>
            <a:r>
              <a:rPr lang="en"/>
              <a:t>Mean-centered rating</a:t>
            </a:r>
            <a:endParaRPr/>
          </a:p>
          <a:p>
            <a:pPr indent="-317500" lvl="1" marL="914400" rtl="0" algn="l">
              <a:spcBef>
                <a:spcPts val="0"/>
              </a:spcBef>
              <a:spcAft>
                <a:spcPts val="0"/>
              </a:spcAft>
              <a:buSzPts val="1400"/>
              <a:buAutoNum type="alphaLcPeriod"/>
            </a:pPr>
            <a:r>
              <a:rPr lang="en"/>
              <a:t>Timestamp-normalized rating (multiply the rating by </a:t>
            </a:r>
            <a:br>
              <a:rPr lang="en"/>
            </a:br>
            <a:r>
              <a:rPr lang="en"/>
              <a:t>the min-max normalized timestamp)</a:t>
            </a:r>
            <a:endParaRPr/>
          </a:p>
          <a:p>
            <a:pPr indent="-317500" lvl="1" marL="914400" rtl="0" algn="l">
              <a:spcBef>
                <a:spcPts val="0"/>
              </a:spcBef>
              <a:spcAft>
                <a:spcPts val="0"/>
              </a:spcAft>
              <a:buSzPts val="1400"/>
              <a:buAutoNum type="alphaLcPeriod"/>
            </a:pPr>
            <a:r>
              <a:rPr lang="en"/>
              <a:t>Mean-centered AND timestamp-normalized rating</a:t>
            </a:r>
            <a:endParaRPr/>
          </a:p>
        </p:txBody>
      </p:sp>
      <p:pic>
        <p:nvPicPr>
          <p:cNvPr id="188" name="Google Shape;188;p28"/>
          <p:cNvPicPr preferRelativeResize="0"/>
          <p:nvPr/>
        </p:nvPicPr>
        <p:blipFill>
          <a:blip r:embed="rId3">
            <a:alphaModFix/>
          </a:blip>
          <a:stretch>
            <a:fillRect/>
          </a:stretch>
        </p:blipFill>
        <p:spPr>
          <a:xfrm>
            <a:off x="6113375" y="2253250"/>
            <a:ext cx="1457325" cy="381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14000" y="0"/>
            <a:ext cx="4658024" cy="4658024"/>
          </a:xfrm>
          <a:prstGeom prst="rect">
            <a:avLst/>
          </a:prstGeom>
          <a:noFill/>
          <a:ln>
            <a:noFill/>
          </a:ln>
        </p:spPr>
      </p:pic>
      <p:graphicFrame>
        <p:nvGraphicFramePr>
          <p:cNvPr id="194" name="Google Shape;194;p29"/>
          <p:cNvGraphicFramePr/>
          <p:nvPr/>
        </p:nvGraphicFramePr>
        <p:xfrm>
          <a:off x="4772025" y="846225"/>
          <a:ext cx="3000000" cy="3000000"/>
        </p:xfrm>
        <a:graphic>
          <a:graphicData uri="http://schemas.openxmlformats.org/drawingml/2006/table">
            <a:tbl>
              <a:tblPr>
                <a:noFill/>
                <a:tableStyleId>{E679D547-4588-4245-9D61-1F16571C0A87}</a:tableStyleId>
              </a:tblPr>
              <a:tblGrid>
                <a:gridCol w="1076325"/>
                <a:gridCol w="847725"/>
                <a:gridCol w="914400"/>
                <a:gridCol w="1533525"/>
              </a:tblGrid>
              <a:tr h="200025">
                <a:tc>
                  <a:txBody>
                    <a:bodyPr>
                      <a:noAutofit/>
                    </a:bodyPr>
                    <a:lstStyle/>
                    <a:p>
                      <a:pPr indent="0" lvl="0" marL="0" rtl="0" algn="l">
                        <a:lnSpc>
                          <a:spcPct val="115000"/>
                        </a:lnSpc>
                        <a:spcBef>
                          <a:spcPts val="0"/>
                        </a:spcBef>
                        <a:spcAft>
                          <a:spcPts val="0"/>
                        </a:spcAft>
                        <a:buNone/>
                      </a:pPr>
                      <a:r>
                        <a:rPr b="1" lang="en" sz="1000"/>
                        <a:t>Algorithm</a:t>
                      </a:r>
                      <a:endParaRPr b="1"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RMSE</a:t>
                      </a:r>
                      <a:endParaRPr b="1"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MAE</a:t>
                      </a:r>
                      <a:endParaRPr b="1"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b="1" lang="en" sz="1000"/>
                        <a:t>Parameters</a:t>
                      </a:r>
                      <a:endParaRPr b="1"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762000">
                <a:tc>
                  <a:txBody>
                    <a:bodyPr>
                      <a:noAutofit/>
                    </a:bodyPr>
                    <a:lstStyle/>
                    <a:p>
                      <a:pPr indent="0" lvl="0" marL="0" rtl="0" algn="l">
                        <a:lnSpc>
                          <a:spcPct val="115000"/>
                        </a:lnSpc>
                        <a:spcBef>
                          <a:spcPts val="0"/>
                        </a:spcBef>
                        <a:spcAft>
                          <a:spcPts val="0"/>
                        </a:spcAft>
                        <a:buNone/>
                      </a:pPr>
                      <a:r>
                        <a:rPr lang="en" sz="1000"/>
                        <a:t>SVD</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1.000104164</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lr_bu=0.005, lr_bi=0.005, lr_pu=0.005, lr_qi=0.001, reg_bu=0.05, reg_bi=0.02, reg_pu=0.05, reg_qi=0.05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r>
              <a:tr h="200025">
                <a:tc>
                  <a:txBody>
                    <a:bodyPr>
                      <a:noAutofit/>
                    </a:bodyPr>
                    <a:lstStyle/>
                    <a:p>
                      <a:pPr indent="0" lvl="0" marL="0" rtl="0" algn="l">
                        <a:lnSpc>
                          <a:spcPct val="115000"/>
                        </a:lnSpc>
                        <a:spcBef>
                          <a:spcPts val="0"/>
                        </a:spcBef>
                        <a:spcAft>
                          <a:spcPts val="0"/>
                        </a:spcAft>
                        <a:buNone/>
                      </a:pPr>
                      <a:r>
                        <a:rPr lang="en" sz="1000"/>
                        <a:t>KNN basic user</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1.102765627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0.853629175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k=35, min_k=5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r>
              <a:tr h="200025">
                <a:tc>
                  <a:txBody>
                    <a:bodyPr>
                      <a:noAutofit/>
                    </a:bodyPr>
                    <a:lstStyle/>
                    <a:p>
                      <a:pPr indent="0" lvl="0" marL="0" rtl="0" algn="l">
                        <a:lnSpc>
                          <a:spcPct val="115000"/>
                        </a:lnSpc>
                        <a:spcBef>
                          <a:spcPts val="0"/>
                        </a:spcBef>
                        <a:spcAft>
                          <a:spcPts val="0"/>
                        </a:spcAft>
                        <a:buNone/>
                      </a:pPr>
                      <a:r>
                        <a:rPr lang="en" sz="1000"/>
                        <a:t>KNN basic item</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1.106378672</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0.8514354132</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k=35, min_k=5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r>
              <a:tr h="200025">
                <a:tc>
                  <a:txBody>
                    <a:bodyPr>
                      <a:noAutofit/>
                    </a:bodyPr>
                    <a:lstStyle/>
                    <a:p>
                      <a:pPr indent="0" lvl="0" marL="0" rtl="0" algn="l">
                        <a:lnSpc>
                          <a:spcPct val="115000"/>
                        </a:lnSpc>
                        <a:spcBef>
                          <a:spcPts val="0"/>
                        </a:spcBef>
                        <a:spcAft>
                          <a:spcPts val="0"/>
                        </a:spcAft>
                        <a:buNone/>
                      </a:pPr>
                      <a:r>
                        <a:rPr lang="en" sz="1000"/>
                        <a:t>KNN z-score item</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1.107823041</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0.852417666</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k=40, min_k=7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en" sz="1000"/>
                        <a:t>KNN means user</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1.108768277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0.8420876861</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k=50, min_k=5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en" sz="1000"/>
                        <a:t>KNN means item</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1.111083018</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0.8487991044</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k=50, min_k=7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en" sz="1000"/>
                        <a:t>KNN z-score user</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1.111791521</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0.8393765511</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k=45, min_k=7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00025">
                <a:tc>
                  <a:txBody>
                    <a:bodyPr>
                      <a:noAutofit/>
                    </a:bodyPr>
                    <a:lstStyle/>
                    <a:p>
                      <a:pPr indent="0" lvl="0" marL="0" rtl="0" algn="l">
                        <a:lnSpc>
                          <a:spcPct val="115000"/>
                        </a:lnSpc>
                        <a:spcBef>
                          <a:spcPts val="0"/>
                        </a:spcBef>
                        <a:spcAft>
                          <a:spcPts val="0"/>
                        </a:spcAft>
                        <a:buNone/>
                      </a:pPr>
                      <a:r>
                        <a:rPr lang="en" sz="1000"/>
                        <a:t>Co-Clustering</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t>1.124588327</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0.8544638485</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FFFF"/>
                    </a:solidFill>
                  </a:tcPr>
                </a:tc>
                <a:tc>
                  <a:txBody>
                    <a:bodyPr>
                      <a:noAutofit/>
                    </a:bodyPr>
                    <a:lstStyle/>
                    <a:p>
                      <a:pPr indent="0" lvl="0" marL="0" rtl="0" algn="l">
                        <a:lnSpc>
                          <a:spcPct val="115000"/>
                        </a:lnSpc>
                        <a:spcBef>
                          <a:spcPts val="0"/>
                        </a:spcBef>
                        <a:spcAft>
                          <a:spcPts val="0"/>
                        </a:spcAft>
                        <a:buNone/>
                      </a:pPr>
                      <a:r>
                        <a:rPr lang="en" sz="1000"/>
                        <a:t>n_cltr_u=3, n_cltr_i=3</a:t>
                      </a:r>
                      <a:endParaRPr sz="1000"/>
                    </a:p>
                  </a:txBody>
                  <a:tcPr marT="19050" marB="19050" marR="28575" marL="28575" anchor="b">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959688" y="281588"/>
            <a:ext cx="7224623" cy="4580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1"/>
          <p:cNvPicPr preferRelativeResize="0"/>
          <p:nvPr/>
        </p:nvPicPr>
        <p:blipFill>
          <a:blip r:embed="rId3">
            <a:alphaModFix/>
          </a:blip>
          <a:stretch>
            <a:fillRect/>
          </a:stretch>
        </p:blipFill>
        <p:spPr>
          <a:xfrm>
            <a:off x="488750" y="504303"/>
            <a:ext cx="6133675" cy="326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Goal: to obtain experience in working with a rich dataset, by generating recommendations in a useful domain</a:t>
            </a:r>
            <a:endParaRPr sz="2000"/>
          </a:p>
          <a:p>
            <a:pPr indent="-355600" lvl="0" marL="457200" rtl="0" algn="l">
              <a:spcBef>
                <a:spcPts val="0"/>
              </a:spcBef>
              <a:spcAft>
                <a:spcPts val="0"/>
              </a:spcAft>
              <a:buSzPts val="2000"/>
              <a:buChar char="●"/>
            </a:pPr>
            <a:r>
              <a:rPr lang="en" sz="2000"/>
              <a:t>Main idea: use Google Local business reviews to recommend businesses of interest to a user</a:t>
            </a:r>
            <a:endParaRPr sz="2000"/>
          </a:p>
          <a:p>
            <a:pPr indent="-355600" lvl="0" marL="457200" rtl="0" algn="l">
              <a:spcBef>
                <a:spcPts val="0"/>
              </a:spcBef>
              <a:spcAft>
                <a:spcPts val="0"/>
              </a:spcAft>
              <a:buSzPts val="2000"/>
              <a:buChar char="●"/>
            </a:pPr>
            <a:r>
              <a:rPr lang="en" sz="2000"/>
              <a:t>For our project, we chose to focus on businesses in the Santa Clara County only</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10" name="Google Shape;210;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subset was a good size</a:t>
            </a:r>
            <a:endParaRPr/>
          </a:p>
          <a:p>
            <a:pPr indent="-342900" lvl="0" marL="457200" rtl="0" algn="l">
              <a:spcBef>
                <a:spcPts val="0"/>
              </a:spcBef>
              <a:spcAft>
                <a:spcPts val="0"/>
              </a:spcAft>
              <a:buSzPts val="1800"/>
              <a:buChar char="●"/>
            </a:pPr>
            <a:r>
              <a:rPr lang="en"/>
              <a:t>Rich dataset has many options</a:t>
            </a:r>
            <a:endParaRPr/>
          </a:p>
          <a:p>
            <a:pPr indent="-342900" lvl="0" marL="457200" rtl="0" algn="l">
              <a:spcBef>
                <a:spcPts val="0"/>
              </a:spcBef>
              <a:spcAft>
                <a:spcPts val="0"/>
              </a:spcAft>
              <a:buSzPts val="1800"/>
              <a:buChar char="●"/>
            </a:pPr>
            <a:r>
              <a:rPr lang="en"/>
              <a:t>Stick to conventional normalization methods</a:t>
            </a:r>
            <a:endParaRPr/>
          </a:p>
          <a:p>
            <a:pPr indent="-342900" lvl="0" marL="457200" rtl="0" algn="l">
              <a:spcBef>
                <a:spcPts val="0"/>
              </a:spcBef>
              <a:spcAft>
                <a:spcPts val="0"/>
              </a:spcAft>
              <a:buSzPts val="1800"/>
              <a:buChar char="●"/>
            </a:pPr>
            <a:r>
              <a:rPr lang="en"/>
              <a:t>We make a good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98" name="Google Shape;98;p15"/>
          <p:cNvSpPr txBox="1"/>
          <p:nvPr>
            <p:ph idx="1" type="body"/>
          </p:nvPr>
        </p:nvSpPr>
        <p:spPr>
          <a:xfrm>
            <a:off x="387900" y="1089425"/>
            <a:ext cx="8520600" cy="34368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Arial"/>
              <a:buChar char="●"/>
            </a:pPr>
            <a:r>
              <a:rPr lang="en" sz="2000">
                <a:solidFill>
                  <a:srgbClr val="2D3B45"/>
                </a:solidFill>
                <a:latin typeface="Arial"/>
                <a:ea typeface="Arial"/>
                <a:cs typeface="Arial"/>
                <a:sym typeface="Arial"/>
              </a:rPr>
              <a:t>Review data (</a:t>
            </a:r>
            <a:r>
              <a:rPr b="1" lang="en" sz="2000">
                <a:solidFill>
                  <a:srgbClr val="FF0000"/>
                </a:solidFill>
                <a:latin typeface="Arial"/>
                <a:ea typeface="Arial"/>
                <a:cs typeface="Arial"/>
                <a:sym typeface="Arial"/>
              </a:rPr>
              <a:t>11,453,845</a:t>
            </a:r>
            <a:r>
              <a:rPr b="1" lang="en" sz="2000">
                <a:solidFill>
                  <a:srgbClr val="2D3B45"/>
                </a:solidFill>
                <a:latin typeface="Arial"/>
                <a:ea typeface="Arial"/>
                <a:cs typeface="Arial"/>
                <a:sym typeface="Arial"/>
              </a:rPr>
              <a:t> records</a:t>
            </a:r>
            <a:r>
              <a:rPr lang="en" sz="2000">
                <a:solidFill>
                  <a:srgbClr val="2D3B45"/>
                </a:solidFill>
                <a:latin typeface="Arial"/>
                <a:ea typeface="Arial"/>
                <a:cs typeface="Arial"/>
                <a:sym typeface="Arial"/>
              </a:rPr>
              <a:t>): business ID, user ID, rating, review text, categories, and timestamp</a:t>
            </a:r>
            <a:endParaRPr b="1" sz="2000">
              <a:solidFill>
                <a:srgbClr val="2D3B45"/>
              </a:solidFill>
              <a:latin typeface="Arial"/>
              <a:ea typeface="Arial"/>
              <a:cs typeface="Arial"/>
              <a:sym typeface="Arial"/>
            </a:endParaRPr>
          </a:p>
          <a:p>
            <a:pPr indent="-355600" lvl="0" marL="457200" rtl="0" algn="l">
              <a:spcBef>
                <a:spcPts val="0"/>
              </a:spcBef>
              <a:spcAft>
                <a:spcPts val="0"/>
              </a:spcAft>
              <a:buSzPts val="2000"/>
              <a:buFont typeface="Arial"/>
              <a:buChar char="●"/>
            </a:pPr>
            <a:r>
              <a:rPr lang="en" sz="2000">
                <a:solidFill>
                  <a:srgbClr val="2D3B45"/>
                </a:solidFill>
                <a:latin typeface="Arial"/>
                <a:ea typeface="Arial"/>
                <a:cs typeface="Arial"/>
                <a:sym typeface="Arial"/>
              </a:rPr>
              <a:t>User data (</a:t>
            </a:r>
            <a:r>
              <a:rPr b="1" lang="en" sz="2000">
                <a:solidFill>
                  <a:srgbClr val="FF0000"/>
                </a:solidFill>
                <a:latin typeface="Arial"/>
                <a:ea typeface="Arial"/>
                <a:cs typeface="Arial"/>
                <a:sym typeface="Arial"/>
              </a:rPr>
              <a:t>4,567,431</a:t>
            </a:r>
            <a:r>
              <a:rPr b="1" lang="en" sz="2000">
                <a:solidFill>
                  <a:srgbClr val="2D3B45"/>
                </a:solidFill>
                <a:latin typeface="Arial"/>
                <a:ea typeface="Arial"/>
                <a:cs typeface="Arial"/>
                <a:sym typeface="Arial"/>
              </a:rPr>
              <a:t> records</a:t>
            </a:r>
            <a:r>
              <a:rPr lang="en" sz="2000">
                <a:solidFill>
                  <a:srgbClr val="2D3B45"/>
                </a:solidFill>
                <a:latin typeface="Arial"/>
                <a:ea typeface="Arial"/>
                <a:cs typeface="Arial"/>
                <a:sym typeface="Arial"/>
              </a:rPr>
              <a:t>): user ID, name, current location (99+% missing), education (99+% missing)</a:t>
            </a:r>
            <a:endParaRPr sz="2000">
              <a:solidFill>
                <a:srgbClr val="2D3B45"/>
              </a:solidFill>
              <a:latin typeface="Arial"/>
              <a:ea typeface="Arial"/>
              <a:cs typeface="Arial"/>
              <a:sym typeface="Arial"/>
            </a:endParaRPr>
          </a:p>
          <a:p>
            <a:pPr indent="-355600" lvl="0" marL="457200" rtl="0" algn="l">
              <a:spcBef>
                <a:spcPts val="0"/>
              </a:spcBef>
              <a:spcAft>
                <a:spcPts val="0"/>
              </a:spcAft>
              <a:buSzPts val="2000"/>
              <a:buChar char="●"/>
            </a:pPr>
            <a:r>
              <a:rPr lang="en" sz="2000">
                <a:solidFill>
                  <a:srgbClr val="2D3B45"/>
                </a:solidFill>
                <a:latin typeface="Arial"/>
                <a:ea typeface="Arial"/>
                <a:cs typeface="Arial"/>
                <a:sym typeface="Arial"/>
              </a:rPr>
              <a:t>Business data (</a:t>
            </a:r>
            <a:r>
              <a:rPr b="1" lang="en" sz="2000">
                <a:solidFill>
                  <a:srgbClr val="FF0000"/>
                </a:solidFill>
                <a:latin typeface="Arial"/>
                <a:ea typeface="Arial"/>
                <a:cs typeface="Arial"/>
                <a:sym typeface="Arial"/>
              </a:rPr>
              <a:t>3,116,785</a:t>
            </a:r>
            <a:r>
              <a:rPr b="1" lang="en" sz="2000">
                <a:solidFill>
                  <a:srgbClr val="2D3B45"/>
                </a:solidFill>
                <a:latin typeface="Arial"/>
                <a:ea typeface="Arial"/>
                <a:cs typeface="Arial"/>
                <a:sym typeface="Arial"/>
              </a:rPr>
              <a:t> records</a:t>
            </a:r>
            <a:r>
              <a:rPr lang="en" sz="2000">
                <a:solidFill>
                  <a:srgbClr val="2D3B45"/>
                </a:solidFill>
                <a:latin typeface="Arial"/>
                <a:ea typeface="Arial"/>
                <a:cs typeface="Arial"/>
                <a:sym typeface="Arial"/>
              </a:rPr>
              <a:t>): business ID, name, address, hours</a:t>
            </a:r>
            <a:r>
              <a:rPr lang="en" sz="2000">
                <a:solidFill>
                  <a:srgbClr val="2D3B45"/>
                </a:solidFill>
                <a:latin typeface="Arial"/>
                <a:ea typeface="Arial"/>
                <a:cs typeface="Arial"/>
                <a:sym typeface="Arial"/>
              </a:rPr>
              <a:t>, phone</a:t>
            </a:r>
            <a:r>
              <a:rPr lang="en" sz="2000">
                <a:solidFill>
                  <a:srgbClr val="2D3B45"/>
                </a:solidFill>
                <a:latin typeface="Arial"/>
                <a:ea typeface="Arial"/>
                <a:cs typeface="Arial"/>
                <a:sym typeface="Arial"/>
              </a:rPr>
              <a:t>, GPS.</a:t>
            </a:r>
            <a:r>
              <a:rPr lang="en" sz="2000"/>
              <a:t> </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Problems Addressed</a:t>
            </a:r>
            <a:endParaRPr/>
          </a:p>
        </p:txBody>
      </p:sp>
      <p:sp>
        <p:nvSpPr>
          <p:cNvPr id="104" name="Google Shape;104;p16"/>
          <p:cNvSpPr txBox="1"/>
          <p:nvPr>
            <p:ph idx="1" type="body"/>
          </p:nvPr>
        </p:nvSpPr>
        <p:spPr>
          <a:xfrm>
            <a:off x="235500" y="1001275"/>
            <a:ext cx="8520600" cy="3695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Transform the huge raw </a:t>
            </a:r>
            <a:r>
              <a:rPr b="1" lang="en" sz="2000"/>
              <a:t>JSON files</a:t>
            </a:r>
            <a:r>
              <a:rPr lang="en" sz="2000"/>
              <a:t> into a digestible format (.csv), and filter Santa Clara County data</a:t>
            </a:r>
            <a:endParaRPr sz="2000"/>
          </a:p>
          <a:p>
            <a:pPr indent="-355600" lvl="0" marL="457200" rtl="0" algn="l">
              <a:spcBef>
                <a:spcPts val="0"/>
              </a:spcBef>
              <a:spcAft>
                <a:spcPts val="0"/>
              </a:spcAft>
              <a:buSzPts val="2000"/>
              <a:buChar char="●"/>
            </a:pPr>
            <a:r>
              <a:rPr lang="en" sz="2000"/>
              <a:t>Provide an efficient business search engine based on location and category</a:t>
            </a:r>
            <a:endParaRPr sz="2000"/>
          </a:p>
          <a:p>
            <a:pPr indent="-355600" lvl="0" marL="457200" rtl="0" algn="l">
              <a:spcBef>
                <a:spcPts val="0"/>
              </a:spcBef>
              <a:spcAft>
                <a:spcPts val="0"/>
              </a:spcAft>
              <a:buSzPts val="2000"/>
              <a:buChar char="●"/>
            </a:pPr>
            <a:r>
              <a:rPr lang="en" sz="2000"/>
              <a:t>Find the top 10 recommended businesses for a user, based on the user’s previous reviews of other businesses</a:t>
            </a:r>
            <a:endParaRPr b="1" sz="2000"/>
          </a:p>
          <a:p>
            <a:pPr indent="-355600" lvl="0" marL="457200" rtl="0" algn="l">
              <a:spcBef>
                <a:spcPts val="0"/>
              </a:spcBef>
              <a:spcAft>
                <a:spcPts val="0"/>
              </a:spcAft>
              <a:buSzPts val="2000"/>
              <a:buChar char="●"/>
            </a:pPr>
            <a:r>
              <a:rPr lang="en" sz="2000"/>
              <a:t>Visualize the searching result and </a:t>
            </a:r>
            <a:r>
              <a:rPr lang="en" sz="2000"/>
              <a:t>recommendations</a:t>
            </a:r>
            <a:r>
              <a:rPr lang="en" sz="2000"/>
              <a:t> on a map</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pic>
        <p:nvPicPr>
          <p:cNvPr id="110" name="Google Shape;110;p17"/>
          <p:cNvPicPr preferRelativeResize="0"/>
          <p:nvPr/>
        </p:nvPicPr>
        <p:blipFill>
          <a:blip r:embed="rId3">
            <a:alphaModFix/>
          </a:blip>
          <a:stretch>
            <a:fillRect/>
          </a:stretch>
        </p:blipFill>
        <p:spPr>
          <a:xfrm>
            <a:off x="1434875" y="1083513"/>
            <a:ext cx="6274251" cy="2708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16" name="Google Shape;116;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Import raw JSON into Python</a:t>
            </a:r>
            <a:endParaRPr sz="2000"/>
          </a:p>
          <a:p>
            <a:pPr indent="-355600" lvl="0" marL="457200" rtl="0" algn="l">
              <a:spcBef>
                <a:spcPts val="0"/>
              </a:spcBef>
              <a:spcAft>
                <a:spcPts val="0"/>
              </a:spcAft>
              <a:buSzPts val="2000"/>
              <a:buChar char="●"/>
            </a:pPr>
            <a:r>
              <a:rPr lang="en" sz="2000"/>
              <a:t>Extract only Santa Clara County data</a:t>
            </a:r>
            <a:endParaRPr sz="2000"/>
          </a:p>
          <a:p>
            <a:pPr indent="-355600" lvl="0" marL="457200" rtl="0" algn="l">
              <a:spcBef>
                <a:spcPts val="0"/>
              </a:spcBef>
              <a:spcAft>
                <a:spcPts val="0"/>
              </a:spcAft>
              <a:buSzPts val="2000"/>
              <a:buChar char="●"/>
            </a:pPr>
            <a:r>
              <a:rPr lang="en" sz="2000"/>
              <a:t>Data cleaning</a:t>
            </a:r>
            <a:endParaRPr sz="2000"/>
          </a:p>
          <a:p>
            <a:pPr indent="-355600" lvl="0" marL="457200" rtl="0" algn="l">
              <a:spcBef>
                <a:spcPts val="0"/>
              </a:spcBef>
              <a:spcAft>
                <a:spcPts val="0"/>
              </a:spcAft>
              <a:buSzPts val="2000"/>
              <a:buChar char="●"/>
            </a:pPr>
            <a:r>
              <a:rPr lang="en" sz="2000"/>
              <a:t>Feature selection &amp; transformation</a:t>
            </a:r>
            <a:endParaRPr sz="2000"/>
          </a:p>
          <a:p>
            <a:pPr indent="-330200" lvl="1" marL="914400" rtl="0" algn="l">
              <a:spcBef>
                <a:spcPts val="0"/>
              </a:spcBef>
              <a:spcAft>
                <a:spcPts val="0"/>
              </a:spcAft>
              <a:buSzPts val="1600"/>
              <a:buChar char="○"/>
            </a:pPr>
            <a:r>
              <a:rPr lang="en" sz="1600"/>
              <a:t>Users: user ID, current location</a:t>
            </a:r>
            <a:endParaRPr sz="1600"/>
          </a:p>
          <a:p>
            <a:pPr indent="-330200" lvl="1" marL="914400" rtl="0" algn="l">
              <a:spcBef>
                <a:spcPts val="0"/>
              </a:spcBef>
              <a:spcAft>
                <a:spcPts val="0"/>
              </a:spcAft>
              <a:buSzPts val="1600"/>
              <a:buChar char="○"/>
            </a:pPr>
            <a:r>
              <a:rPr lang="en" sz="1600"/>
              <a:t>Businesses: business ID, name, address, gps</a:t>
            </a:r>
            <a:endParaRPr sz="1600"/>
          </a:p>
          <a:p>
            <a:pPr indent="-330200" lvl="1" marL="914400" rtl="0" algn="l">
              <a:spcBef>
                <a:spcPts val="0"/>
              </a:spcBef>
              <a:spcAft>
                <a:spcPts val="0"/>
              </a:spcAft>
              <a:buSzPts val="1600"/>
              <a:buChar char="○"/>
            </a:pPr>
            <a:r>
              <a:rPr lang="en" sz="1600"/>
              <a:t>Ratings: user ID, business ID, rating, categories, timestamp, gps</a:t>
            </a:r>
            <a:endParaRPr sz="1600"/>
          </a:p>
          <a:p>
            <a:pPr indent="-330200" lvl="1" marL="914400" rtl="0" algn="l">
              <a:spcBef>
                <a:spcPts val="0"/>
              </a:spcBef>
              <a:spcAft>
                <a:spcPts val="0"/>
              </a:spcAft>
              <a:buSzPts val="1600"/>
              <a:buChar char="○"/>
            </a:pPr>
            <a:r>
              <a:rPr lang="en" sz="1600"/>
              <a:t>GPS string -&gt; latitude, longitude</a:t>
            </a:r>
            <a:endParaRPr sz="1600"/>
          </a:p>
          <a:p>
            <a:pPr indent="-330200" lvl="1" marL="914400" rtl="0" algn="l">
              <a:spcBef>
                <a:spcPts val="0"/>
              </a:spcBef>
              <a:spcAft>
                <a:spcPts val="0"/>
              </a:spcAft>
              <a:buSzPts val="1600"/>
              <a:buChar char="○"/>
            </a:pPr>
            <a:r>
              <a:rPr lang="en" sz="1600"/>
              <a:t>Categories -&gt; one hot encoding</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Users: </a:t>
            </a:r>
            <a:r>
              <a:rPr lang="en" sz="2800"/>
              <a:t>m</a:t>
            </a:r>
            <a:r>
              <a:rPr lang="en" sz="2800"/>
              <a:t>ajority count of their </a:t>
            </a:r>
            <a:r>
              <a:rPr lang="en" sz="2800"/>
              <a:t>r</a:t>
            </a:r>
            <a:r>
              <a:rPr lang="en" sz="2800"/>
              <a:t>eviewed businesses</a:t>
            </a:r>
            <a:endParaRPr sz="2800"/>
          </a:p>
        </p:txBody>
      </p:sp>
      <p:pic>
        <p:nvPicPr>
          <p:cNvPr id="122" name="Google Shape;122;p19"/>
          <p:cNvPicPr preferRelativeResize="0"/>
          <p:nvPr/>
        </p:nvPicPr>
        <p:blipFill>
          <a:blip r:embed="rId3">
            <a:alphaModFix/>
          </a:blip>
          <a:stretch>
            <a:fillRect/>
          </a:stretch>
        </p:blipFill>
        <p:spPr>
          <a:xfrm>
            <a:off x="5453800" y="1161950"/>
            <a:ext cx="2830350" cy="3655126"/>
          </a:xfrm>
          <a:prstGeom prst="rect">
            <a:avLst/>
          </a:prstGeom>
          <a:noFill/>
          <a:ln>
            <a:noFill/>
          </a:ln>
        </p:spPr>
      </p:pic>
      <p:pic>
        <p:nvPicPr>
          <p:cNvPr id="123" name="Google Shape;123;p19"/>
          <p:cNvPicPr preferRelativeResize="0"/>
          <p:nvPr/>
        </p:nvPicPr>
        <p:blipFill>
          <a:blip r:embed="rId4">
            <a:alphaModFix/>
          </a:blip>
          <a:stretch>
            <a:fillRect/>
          </a:stretch>
        </p:blipFill>
        <p:spPr>
          <a:xfrm>
            <a:off x="569275" y="1621500"/>
            <a:ext cx="4716550" cy="222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Reviews: filtered by Business and Users in SSC</a:t>
            </a:r>
            <a:endParaRPr/>
          </a:p>
        </p:txBody>
      </p:sp>
      <p:sp>
        <p:nvSpPr>
          <p:cNvPr id="129" name="Google Shape;129;p2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0" name="Google Shape;130;p20"/>
          <p:cNvPicPr preferRelativeResize="0"/>
          <p:nvPr/>
        </p:nvPicPr>
        <p:blipFill>
          <a:blip r:embed="rId3">
            <a:alphaModFix/>
          </a:blip>
          <a:stretch>
            <a:fillRect/>
          </a:stretch>
        </p:blipFill>
        <p:spPr>
          <a:xfrm>
            <a:off x="315875" y="2168015"/>
            <a:ext cx="4807051" cy="1462725"/>
          </a:xfrm>
          <a:prstGeom prst="rect">
            <a:avLst/>
          </a:prstGeom>
          <a:noFill/>
          <a:ln>
            <a:noFill/>
          </a:ln>
        </p:spPr>
      </p:pic>
      <p:pic>
        <p:nvPicPr>
          <p:cNvPr id="131" name="Google Shape;131;p20"/>
          <p:cNvPicPr preferRelativeResize="0"/>
          <p:nvPr/>
        </p:nvPicPr>
        <p:blipFill>
          <a:blip r:embed="rId4">
            <a:alphaModFix/>
          </a:blip>
          <a:stretch>
            <a:fillRect/>
          </a:stretch>
        </p:blipFill>
        <p:spPr>
          <a:xfrm>
            <a:off x="4699722" y="1340000"/>
            <a:ext cx="4132574" cy="3228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4953700" y="1438003"/>
            <a:ext cx="3956877" cy="2272250"/>
          </a:xfrm>
          <a:prstGeom prst="rect">
            <a:avLst/>
          </a:prstGeom>
          <a:noFill/>
          <a:ln>
            <a:noFill/>
          </a:ln>
        </p:spPr>
      </p:pic>
      <p:sp>
        <p:nvSpPr>
          <p:cNvPr id="137" name="Google Shape;137;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filter by city (15 in SCC)</a:t>
            </a:r>
            <a:endParaRPr/>
          </a:p>
        </p:txBody>
      </p:sp>
      <p:pic>
        <p:nvPicPr>
          <p:cNvPr id="138" name="Google Shape;138;p21"/>
          <p:cNvPicPr preferRelativeResize="0"/>
          <p:nvPr/>
        </p:nvPicPr>
        <p:blipFill>
          <a:blip r:embed="rId4">
            <a:alphaModFix/>
          </a:blip>
          <a:stretch>
            <a:fillRect/>
          </a:stretch>
        </p:blipFill>
        <p:spPr>
          <a:xfrm>
            <a:off x="338677" y="1869025"/>
            <a:ext cx="4471999" cy="18489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